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03" r:id="rId2"/>
    <p:sldId id="284" r:id="rId3"/>
    <p:sldId id="286" r:id="rId4"/>
    <p:sldId id="287" r:id="rId5"/>
    <p:sldId id="288" r:id="rId6"/>
    <p:sldId id="289" r:id="rId7"/>
    <p:sldId id="290" r:id="rId8"/>
    <p:sldId id="291" r:id="rId9"/>
    <p:sldId id="292" r:id="rId10"/>
    <p:sldId id="293" r:id="rId11"/>
    <p:sldId id="294" r:id="rId12"/>
    <p:sldId id="3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5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FB41F-93A9-48C9-89E2-FFD9B7015A51}" type="datetimeFigureOut">
              <a:rPr lang="en-AU" smtClean="0"/>
              <a:t>14/10/2021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DA8FAD-43D8-4EDA-9EB6-2A174EE412EE}" type="slidenum">
              <a:rPr lang="en-AU" smtClean="0"/>
              <a:t>‹#›</a:t>
            </a:fld>
            <a:endParaRPr lang="en-AU"/>
          </a:p>
        </p:txBody>
      </p:sp>
    </p:spTree>
    <p:extLst>
      <p:ext uri="{BB962C8B-B14F-4D97-AF65-F5344CB8AC3E}">
        <p14:creationId xmlns:p14="http://schemas.microsoft.com/office/powerpoint/2010/main" val="2152894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148C-BC0A-46F0-9228-3110EE48ACE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072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148C-BC0A-46F0-9228-3110EE48ACE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53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Duration of this section: Approx. 10mins</a:t>
            </a:r>
          </a:p>
        </p:txBody>
      </p:sp>
      <p:sp>
        <p:nvSpPr>
          <p:cNvPr id="4" name="Slide Number Placeholder 3"/>
          <p:cNvSpPr>
            <a:spLocks noGrp="1"/>
          </p:cNvSpPr>
          <p:nvPr>
            <p:ph type="sldNum" sz="quarter" idx="10"/>
          </p:nvPr>
        </p:nvSpPr>
        <p:spPr/>
        <p:txBody>
          <a:bodyPr/>
          <a:lstStyle/>
          <a:p>
            <a:fld id="{9AC2148C-BC0A-46F0-9228-3110EE48ACEE}" type="slidenum">
              <a:rPr lang="en-AU" smtClean="0"/>
              <a:t>11</a:t>
            </a:fld>
            <a:endParaRPr lang="en-AU"/>
          </a:p>
        </p:txBody>
      </p:sp>
    </p:spTree>
    <p:extLst>
      <p:ext uri="{BB962C8B-B14F-4D97-AF65-F5344CB8AC3E}">
        <p14:creationId xmlns:p14="http://schemas.microsoft.com/office/powerpoint/2010/main" val="208543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148C-BC0A-46F0-9228-3110EE48ACE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58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play this video from YouTube using this link: https://youtu.be/ROhU2POS_o8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148C-BC0A-46F0-9228-3110EE48ACE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15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148C-BC0A-46F0-9228-3110EE48ACE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74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148C-BC0A-46F0-9228-3110EE48ACE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42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148C-BC0A-46F0-9228-3110EE48ACE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17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Why Mission pdf for speaking notes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148C-BC0A-46F0-9228-3110EE48ACE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094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148C-BC0A-46F0-9228-3110EE48ACE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594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148C-BC0A-46F0-9228-3110EE48ACE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33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148C-BC0A-46F0-9228-3110EE48ACE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47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FA4388F-E964-4226-A01B-0463A856D97A}" type="datetimeFigureOut">
              <a:rPr lang="en-AU" smtClean="0"/>
              <a:t>14/10/2021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729F7C-8D21-46F1-B8DC-BE1A95B7C2AD}" type="slidenum">
              <a:rPr lang="en-AU" smtClean="0"/>
              <a:t>‹#›</a:t>
            </a:fld>
            <a:endParaRPr lang="en-AU"/>
          </a:p>
        </p:txBody>
      </p:sp>
    </p:spTree>
    <p:extLst>
      <p:ext uri="{BB962C8B-B14F-4D97-AF65-F5344CB8AC3E}">
        <p14:creationId xmlns:p14="http://schemas.microsoft.com/office/powerpoint/2010/main" val="405634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FA4388F-E964-4226-A01B-0463A856D97A}" type="datetimeFigureOut">
              <a:rPr lang="en-AU" smtClean="0"/>
              <a:t>14/10/2021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729F7C-8D21-46F1-B8DC-BE1A95B7C2AD}" type="slidenum">
              <a:rPr lang="en-AU" smtClean="0"/>
              <a:t>‹#›</a:t>
            </a:fld>
            <a:endParaRPr lang="en-AU"/>
          </a:p>
        </p:txBody>
      </p:sp>
    </p:spTree>
    <p:extLst>
      <p:ext uri="{BB962C8B-B14F-4D97-AF65-F5344CB8AC3E}">
        <p14:creationId xmlns:p14="http://schemas.microsoft.com/office/powerpoint/2010/main" val="98240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FA4388F-E964-4226-A01B-0463A856D97A}" type="datetimeFigureOut">
              <a:rPr lang="en-AU" smtClean="0"/>
              <a:t>14/10/2021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729F7C-8D21-46F1-B8DC-BE1A95B7C2AD}" type="slidenum">
              <a:rPr lang="en-AU" smtClean="0"/>
              <a:t>‹#›</a:t>
            </a:fld>
            <a:endParaRPr lang="en-AU"/>
          </a:p>
        </p:txBody>
      </p:sp>
    </p:spTree>
    <p:extLst>
      <p:ext uri="{BB962C8B-B14F-4D97-AF65-F5344CB8AC3E}">
        <p14:creationId xmlns:p14="http://schemas.microsoft.com/office/powerpoint/2010/main" val="117562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RHS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9DBF1-799F-4672-B861-BAD56C31C3EA}"/>
              </a:ext>
            </a:extLst>
          </p:cNvPr>
          <p:cNvSpPr>
            <a:spLocks noGrp="1"/>
          </p:cNvSpPr>
          <p:nvPr>
            <p:ph type="title"/>
          </p:nvPr>
        </p:nvSpPr>
        <p:spPr>
          <a:xfrm>
            <a:off x="551469" y="394496"/>
            <a:ext cx="4968005" cy="699014"/>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CDF25BF-CB8A-42C7-8210-D69392066C34}"/>
              </a:ext>
            </a:extLst>
          </p:cNvPr>
          <p:cNvSpPr>
            <a:spLocks noGrp="1"/>
          </p:cNvSpPr>
          <p:nvPr>
            <p:ph idx="1"/>
          </p:nvPr>
        </p:nvSpPr>
        <p:spPr>
          <a:xfrm>
            <a:off x="551469" y="1487714"/>
            <a:ext cx="4968005" cy="4261765"/>
          </a:xfrm>
        </p:spPr>
        <p:txBody>
          <a:bodyPr>
            <a:noAutofit/>
          </a:bodyPr>
          <a:lstStyle>
            <a:lvl1pPr marL="176223" indent="-176223">
              <a:defRPr/>
            </a:lvl1pPr>
            <a:lvl2pPr marL="354031" indent="-177808">
              <a:defRPr/>
            </a:lvl2pPr>
            <a:lvl3pPr marL="530250" indent="-176223">
              <a:defRPr/>
            </a:lvl3pPr>
            <a:lvl4pPr marL="722349" indent="-192098">
              <a:defRPr/>
            </a:lvl4pPr>
            <a:lvl5pPr marL="900158" indent="-177808">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2472AD34-9E26-4096-8987-18FE4222E30C}"/>
              </a:ext>
            </a:extLst>
          </p:cNvPr>
          <p:cNvSpPr>
            <a:spLocks noGrp="1"/>
          </p:cNvSpPr>
          <p:nvPr>
            <p:ph type="ftr" sz="quarter" idx="11"/>
          </p:nvPr>
        </p:nvSpPr>
        <p:spPr>
          <a:xfrm>
            <a:off x="1084377" y="6143686"/>
            <a:ext cx="3997443" cy="319821"/>
          </a:xfrm>
        </p:spPr>
        <p:txBody>
          <a:bodyPr/>
          <a:lstStyle/>
          <a:p>
            <a:r>
              <a:rPr lang="en-AU" dirty="0"/>
              <a:t>To enter Presentation Title &gt; Insert Tab &gt; Header &amp; Footer &gt; Enter Title in Footer window &gt; Click Apply to All</a:t>
            </a:r>
          </a:p>
        </p:txBody>
      </p:sp>
      <p:sp>
        <p:nvSpPr>
          <p:cNvPr id="13" name="Slide Number Placeholder 7">
            <a:extLst>
              <a:ext uri="{FF2B5EF4-FFF2-40B4-BE49-F238E27FC236}">
                <a16:creationId xmlns:a16="http://schemas.microsoft.com/office/drawing/2014/main" id="{12003206-FFDE-49D1-98C0-0629F521C73F}"/>
              </a:ext>
            </a:extLst>
          </p:cNvPr>
          <p:cNvSpPr>
            <a:spLocks noGrp="1"/>
          </p:cNvSpPr>
          <p:nvPr>
            <p:ph type="sldNum" sz="quarter" idx="4"/>
          </p:nvPr>
        </p:nvSpPr>
        <p:spPr>
          <a:xfrm>
            <a:off x="5081820" y="6143686"/>
            <a:ext cx="437654" cy="319821"/>
          </a:xfrm>
          <a:prstGeom prst="rect">
            <a:avLst/>
          </a:prstGeom>
        </p:spPr>
        <p:txBody>
          <a:bodyPr vert="horz" lIns="0" tIns="0" rIns="0" bIns="0" rtlCol="0" anchor="ctr"/>
          <a:lstStyle>
            <a:lvl1pPr algn="r">
              <a:defRPr sz="907">
                <a:solidFill>
                  <a:schemeClr val="tx1"/>
                </a:solidFill>
              </a:defRPr>
            </a:lvl1pPr>
          </a:lstStyle>
          <a:p>
            <a:fld id="{5F05181F-1EE0-46AB-80AC-0304DC9FA4C6}" type="slidenum">
              <a:rPr lang="en-AU" smtClean="0"/>
              <a:pPr/>
              <a:t>‹#›</a:t>
            </a:fld>
            <a:endParaRPr lang="en-AU" dirty="0"/>
          </a:p>
        </p:txBody>
      </p:sp>
      <p:sp>
        <p:nvSpPr>
          <p:cNvPr id="14" name="Picture Placeholder 13">
            <a:extLst>
              <a:ext uri="{FF2B5EF4-FFF2-40B4-BE49-F238E27FC236}">
                <a16:creationId xmlns:a16="http://schemas.microsoft.com/office/drawing/2014/main" id="{8B91961C-429B-4203-A405-AF2C2916E3D6}"/>
              </a:ext>
            </a:extLst>
          </p:cNvPr>
          <p:cNvSpPr>
            <a:spLocks noGrp="1"/>
          </p:cNvSpPr>
          <p:nvPr>
            <p:ph type="pic" sz="quarter" idx="12" hasCustomPrompt="1"/>
          </p:nvPr>
        </p:nvSpPr>
        <p:spPr>
          <a:xfrm>
            <a:off x="6096000" y="0"/>
            <a:ext cx="6094193" cy="6858000"/>
          </a:xfrm>
          <a:blipFill>
            <a:blip r:embed="rId2"/>
            <a:stretch>
              <a:fillRect/>
            </a:stretch>
          </a:blipFill>
        </p:spPr>
        <p:txBody>
          <a:bodyPr tIns="3240000" rIns="0"/>
          <a:lstStyle>
            <a:lvl1pPr marL="0" marR="0" indent="0" algn="ctr" defTabSz="914445"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tx1"/>
                </a:solidFill>
              </a:defRPr>
            </a:lvl1pPr>
          </a:lstStyle>
          <a:p>
            <a:r>
              <a:rPr lang="en-AU" dirty="0"/>
              <a:t>Click centre icon to add full bleed picture/map</a:t>
            </a:r>
          </a:p>
        </p:txBody>
      </p:sp>
    </p:spTree>
    <p:extLst>
      <p:ext uri="{BB962C8B-B14F-4D97-AF65-F5344CB8AC3E}">
        <p14:creationId xmlns:p14="http://schemas.microsoft.com/office/powerpoint/2010/main" val="421423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4"/>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FA4388F-E964-4226-A01B-0463A856D97A}" type="datetimeFigureOut">
              <a:rPr lang="en-AU" smtClean="0"/>
              <a:t>14/10/2021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729F7C-8D21-46F1-B8DC-BE1A95B7C2AD}" type="slidenum">
              <a:rPr lang="en-AU" smtClean="0"/>
              <a:t>‹#›</a:t>
            </a:fld>
            <a:endParaRPr lang="en-AU"/>
          </a:p>
        </p:txBody>
      </p:sp>
    </p:spTree>
    <p:extLst>
      <p:ext uri="{BB962C8B-B14F-4D97-AF65-F5344CB8AC3E}">
        <p14:creationId xmlns:p14="http://schemas.microsoft.com/office/powerpoint/2010/main" val="202354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chemeClr val="accent4"/>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4388F-E964-4226-A01B-0463A856D97A}" type="datetimeFigureOut">
              <a:rPr lang="en-AU" smtClean="0"/>
              <a:t>14/10/2021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D729F7C-8D21-46F1-B8DC-BE1A95B7C2AD}" type="slidenum">
              <a:rPr lang="en-AU" smtClean="0"/>
              <a:t>‹#›</a:t>
            </a:fld>
            <a:endParaRPr lang="en-AU"/>
          </a:p>
        </p:txBody>
      </p:sp>
    </p:spTree>
    <p:extLst>
      <p:ext uri="{BB962C8B-B14F-4D97-AF65-F5344CB8AC3E}">
        <p14:creationId xmlns:p14="http://schemas.microsoft.com/office/powerpoint/2010/main" val="426928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FA4388F-E964-4226-A01B-0463A856D97A}" type="datetimeFigureOut">
              <a:rPr lang="en-AU" smtClean="0"/>
              <a:t>14/10/2021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729F7C-8D21-46F1-B8DC-BE1A95B7C2AD}" type="slidenum">
              <a:rPr lang="en-AU" smtClean="0"/>
              <a:t>‹#›</a:t>
            </a:fld>
            <a:endParaRPr lang="en-AU"/>
          </a:p>
        </p:txBody>
      </p:sp>
    </p:spTree>
    <p:extLst>
      <p:ext uri="{BB962C8B-B14F-4D97-AF65-F5344CB8AC3E}">
        <p14:creationId xmlns:p14="http://schemas.microsoft.com/office/powerpoint/2010/main" val="86614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6023" y="365125"/>
            <a:ext cx="10515600" cy="1325563"/>
          </a:xfrm>
        </p:spPr>
        <p:txBody>
          <a:bodyPr/>
          <a:lstStyle>
            <a:lvl1pPr>
              <a:defRPr b="1">
                <a:solidFill>
                  <a:schemeClr val="accent4"/>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526023" y="1681163"/>
            <a:ext cx="53324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26023" y="2505075"/>
            <a:ext cx="533241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09445" y="1681163"/>
            <a:ext cx="54953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09445" y="2505075"/>
            <a:ext cx="5495365"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p:cNvSpPr>
            <a:spLocks noGrp="1"/>
          </p:cNvSpPr>
          <p:nvPr>
            <p:ph type="dt" sz="half" idx="10"/>
          </p:nvPr>
        </p:nvSpPr>
        <p:spPr/>
        <p:txBody>
          <a:bodyPr/>
          <a:lstStyle/>
          <a:p>
            <a:fld id="{0FA4388F-E964-4226-A01B-0463A856D97A}" type="datetimeFigureOut">
              <a:rPr lang="en-AU" smtClean="0"/>
              <a:t>14/10/2021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D729F7C-8D21-46F1-B8DC-BE1A95B7C2AD}" type="slidenum">
              <a:rPr lang="en-AU" smtClean="0"/>
              <a:t>‹#›</a:t>
            </a:fld>
            <a:endParaRPr lang="en-AU"/>
          </a:p>
        </p:txBody>
      </p:sp>
    </p:spTree>
    <p:extLst>
      <p:ext uri="{BB962C8B-B14F-4D97-AF65-F5344CB8AC3E}">
        <p14:creationId xmlns:p14="http://schemas.microsoft.com/office/powerpoint/2010/main" val="172025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FA4388F-E964-4226-A01B-0463A856D97A}" type="datetimeFigureOut">
              <a:rPr lang="en-AU" smtClean="0"/>
              <a:t>14/10/2021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D729F7C-8D21-46F1-B8DC-BE1A95B7C2AD}" type="slidenum">
              <a:rPr lang="en-AU" smtClean="0"/>
              <a:t>‹#›</a:t>
            </a:fld>
            <a:endParaRPr lang="en-AU"/>
          </a:p>
        </p:txBody>
      </p:sp>
    </p:spTree>
    <p:extLst>
      <p:ext uri="{BB962C8B-B14F-4D97-AF65-F5344CB8AC3E}">
        <p14:creationId xmlns:p14="http://schemas.microsoft.com/office/powerpoint/2010/main" val="229497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4388F-E964-4226-A01B-0463A856D97A}" type="datetimeFigureOut">
              <a:rPr lang="en-AU" smtClean="0"/>
              <a:t>14/10/2021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D729F7C-8D21-46F1-B8DC-BE1A95B7C2AD}" type="slidenum">
              <a:rPr lang="en-AU" smtClean="0"/>
              <a:t>‹#›</a:t>
            </a:fld>
            <a:endParaRPr lang="en-AU"/>
          </a:p>
        </p:txBody>
      </p:sp>
    </p:spTree>
    <p:extLst>
      <p:ext uri="{BB962C8B-B14F-4D97-AF65-F5344CB8AC3E}">
        <p14:creationId xmlns:p14="http://schemas.microsoft.com/office/powerpoint/2010/main" val="46568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4388F-E964-4226-A01B-0463A856D97A}" type="datetimeFigureOut">
              <a:rPr lang="en-AU" smtClean="0"/>
              <a:t>14/10/2021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729F7C-8D21-46F1-B8DC-BE1A95B7C2AD}" type="slidenum">
              <a:rPr lang="en-AU" smtClean="0"/>
              <a:t>‹#›</a:t>
            </a:fld>
            <a:endParaRPr lang="en-AU"/>
          </a:p>
        </p:txBody>
      </p:sp>
    </p:spTree>
    <p:extLst>
      <p:ext uri="{BB962C8B-B14F-4D97-AF65-F5344CB8AC3E}">
        <p14:creationId xmlns:p14="http://schemas.microsoft.com/office/powerpoint/2010/main" val="280705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4388F-E964-4226-A01B-0463A856D97A}" type="datetimeFigureOut">
              <a:rPr lang="en-AU" smtClean="0"/>
              <a:t>14/10/2021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D729F7C-8D21-46F1-B8DC-BE1A95B7C2AD}" type="slidenum">
              <a:rPr lang="en-AU" smtClean="0"/>
              <a:t>‹#›</a:t>
            </a:fld>
            <a:endParaRPr lang="en-AU"/>
          </a:p>
        </p:txBody>
      </p:sp>
    </p:spTree>
    <p:extLst>
      <p:ext uri="{BB962C8B-B14F-4D97-AF65-F5344CB8AC3E}">
        <p14:creationId xmlns:p14="http://schemas.microsoft.com/office/powerpoint/2010/main" val="384298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
        <p:nvSpPr>
          <p:cNvPr id="2" name="Title Placeholder 1"/>
          <p:cNvSpPr>
            <a:spLocks noGrp="1"/>
          </p:cNvSpPr>
          <p:nvPr>
            <p:ph type="title"/>
          </p:nvPr>
        </p:nvSpPr>
        <p:spPr>
          <a:xfrm>
            <a:off x="519953" y="365125"/>
            <a:ext cx="10148047"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519953" y="1825625"/>
            <a:ext cx="1083384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4388F-E964-4226-A01B-0463A856D97A}" type="datetimeFigureOut">
              <a:rPr lang="en-AU" smtClean="0"/>
              <a:t>14/10/2021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29F7C-8D21-46F1-B8DC-BE1A95B7C2AD}" type="slidenum">
              <a:rPr lang="en-AU" smtClean="0"/>
              <a:t>‹#›</a:t>
            </a:fld>
            <a:endParaRPr lang="en-AU"/>
          </a:p>
        </p:txBody>
      </p:sp>
    </p:spTree>
    <p:extLst>
      <p:ext uri="{BB962C8B-B14F-4D97-AF65-F5344CB8AC3E}">
        <p14:creationId xmlns:p14="http://schemas.microsoft.com/office/powerpoint/2010/main" val="1389631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ROhU2POS_o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Take the Way of the Gospel</a:t>
            </a:r>
          </a:p>
        </p:txBody>
      </p:sp>
      <p:sp>
        <p:nvSpPr>
          <p:cNvPr id="3" name="Text Placeholder 2"/>
          <p:cNvSpPr>
            <a:spLocks noGrp="1"/>
          </p:cNvSpPr>
          <p:nvPr>
            <p:ph type="body" idx="1"/>
          </p:nvPr>
        </p:nvSpPr>
        <p:spPr/>
        <p:txBody>
          <a:bodyPr/>
          <a:lstStyle/>
          <a:p>
            <a:r>
              <a:rPr lang="en-AU" sz="3400" b="1" dirty="0">
                <a:effectLst/>
                <a:latin typeface="Calibri" panose="020F0502020204030204" pitchFamily="34" charset="0"/>
                <a:ea typeface="Calibri" panose="020F0502020204030204" pitchFamily="34" charset="0"/>
                <a:cs typeface="Times New Roman" panose="02020603050405020304" pitchFamily="18" charset="0"/>
              </a:rPr>
              <a:t>Re-Imagining our Local Church as Mission Communities</a:t>
            </a:r>
            <a:endParaRPr lang="en-AU" sz="3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48495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137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Questions to begin our Discernment</a:t>
            </a:r>
            <a:r>
              <a:rPr lang="en-AU" dirty="0">
                <a:solidFill>
                  <a:schemeClr val="accent4"/>
                </a:solidFill>
              </a:rPr>
              <a:t>: </a:t>
            </a:r>
            <a:br>
              <a:rPr lang="en-AU" dirty="0">
                <a:solidFill>
                  <a:schemeClr val="accent4"/>
                </a:solidFill>
              </a:rPr>
            </a:br>
            <a:r>
              <a:rPr lang="en-AU" dirty="0">
                <a:solidFill>
                  <a:schemeClr val="accent4"/>
                </a:solidFill>
              </a:rPr>
              <a:t>Where are we now?</a:t>
            </a:r>
          </a:p>
        </p:txBody>
      </p:sp>
      <p:sp>
        <p:nvSpPr>
          <p:cNvPr id="5" name="Content Placeholder 4"/>
          <p:cNvSpPr>
            <a:spLocks noGrp="1"/>
          </p:cNvSpPr>
          <p:nvPr>
            <p:ph idx="1"/>
          </p:nvPr>
        </p:nvSpPr>
        <p:spPr/>
        <p:txBody>
          <a:bodyPr/>
          <a:lstStyle/>
          <a:p>
            <a:endParaRPr lang="en-AU" dirty="0"/>
          </a:p>
          <a:p>
            <a:r>
              <a:rPr lang="en-AU" dirty="0"/>
              <a:t>How would you describe a parish that:</a:t>
            </a:r>
          </a:p>
          <a:p>
            <a:pPr lvl="1"/>
            <a:r>
              <a:rPr lang="en-AU" dirty="0"/>
              <a:t>is vibrant?</a:t>
            </a:r>
          </a:p>
          <a:p>
            <a:pPr lvl="1"/>
            <a:r>
              <a:rPr lang="en-AU" dirty="0"/>
              <a:t>has vitality?</a:t>
            </a:r>
          </a:p>
          <a:p>
            <a:pPr lvl="1"/>
            <a:r>
              <a:rPr lang="en-AU" dirty="0"/>
              <a:t>is viable?</a:t>
            </a:r>
          </a:p>
          <a:p>
            <a:r>
              <a:rPr lang="en-AU" dirty="0"/>
              <a:t>Does that describe us?</a:t>
            </a:r>
          </a:p>
        </p:txBody>
      </p:sp>
    </p:spTree>
    <p:extLst>
      <p:ext uri="{BB962C8B-B14F-4D97-AF65-F5344CB8AC3E}">
        <p14:creationId xmlns:p14="http://schemas.microsoft.com/office/powerpoint/2010/main" val="267672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51" y="314587"/>
            <a:ext cx="10515600" cy="1950441"/>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400" b="1" dirty="0"/>
              <a:t>Take the Way of the Gospel</a:t>
            </a:r>
            <a:r>
              <a:rPr lang="en-AU" b="1" dirty="0"/>
              <a:t/>
            </a:r>
            <a:br>
              <a:rPr lang="en-AU" b="1" dirty="0"/>
            </a:br>
            <a:r>
              <a:rPr kumimoji="0" lang="en-AU" sz="2800" b="1" i="0" u="none" strike="noStrike" kern="1200" cap="none" spc="0" normalizeH="0" baseline="0" noProof="0" dirty="0">
                <a:ln>
                  <a:noFill/>
                </a:ln>
                <a:solidFill>
                  <a:prstClr val="black">
                    <a:tint val="7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Re-Imagining our Local Church as Mission Communities</a:t>
            </a:r>
            <a:r>
              <a:rPr kumimoji="0" lang="en-AU" sz="29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29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AU" b="1" dirty="0"/>
          </a:p>
        </p:txBody>
      </p:sp>
      <p:sp>
        <p:nvSpPr>
          <p:cNvPr id="3" name="Text Placeholder 2"/>
          <p:cNvSpPr>
            <a:spLocks noGrp="1"/>
          </p:cNvSpPr>
          <p:nvPr>
            <p:ph type="body" idx="1"/>
          </p:nvPr>
        </p:nvSpPr>
        <p:spPr>
          <a:xfrm>
            <a:off x="602551" y="1669409"/>
            <a:ext cx="10688274" cy="4874004"/>
          </a:xfrm>
        </p:spPr>
        <p:txBody>
          <a:bodyPr>
            <a:noAutofit/>
          </a:bodyPr>
          <a:lstStyle/>
          <a:p>
            <a:r>
              <a:rPr lang="en-US" sz="2800" b="1" dirty="0">
                <a:solidFill>
                  <a:schemeClr val="bg1"/>
                </a:solidFill>
                <a:effectLst>
                  <a:outerShdw blurRad="38100" dist="38100" dir="2700000" algn="tl">
                    <a:srgbClr val="000000">
                      <a:alpha val="43137"/>
                    </a:srgbClr>
                  </a:outerShdw>
                </a:effectLst>
              </a:rPr>
              <a:t>Come Holy Spirit, </a:t>
            </a:r>
          </a:p>
          <a:p>
            <a:r>
              <a:rPr lang="en-US" sz="2800" b="1" dirty="0">
                <a:solidFill>
                  <a:schemeClr val="bg1"/>
                </a:solidFill>
                <a:effectLst>
                  <a:outerShdw blurRad="38100" dist="38100" dir="2700000" algn="tl">
                    <a:srgbClr val="000000">
                      <a:alpha val="43137"/>
                    </a:srgbClr>
                  </a:outerShdw>
                </a:effectLst>
              </a:rPr>
              <a:t>fill the hearts of your faithful </a:t>
            </a:r>
          </a:p>
          <a:p>
            <a:r>
              <a:rPr lang="en-US" sz="2800" b="1" dirty="0">
                <a:solidFill>
                  <a:schemeClr val="bg1"/>
                </a:solidFill>
                <a:effectLst>
                  <a:outerShdw blurRad="38100" dist="38100" dir="2700000" algn="tl">
                    <a:srgbClr val="000000">
                      <a:alpha val="43137"/>
                    </a:srgbClr>
                  </a:outerShdw>
                </a:effectLst>
              </a:rPr>
              <a:t>and enkindle in them the fire of your love. </a:t>
            </a:r>
          </a:p>
          <a:p>
            <a:r>
              <a:rPr lang="en-US" sz="2800" b="1" dirty="0">
                <a:solidFill>
                  <a:schemeClr val="bg1"/>
                </a:solidFill>
                <a:effectLst>
                  <a:outerShdw blurRad="38100" dist="38100" dir="2700000" algn="tl">
                    <a:srgbClr val="000000">
                      <a:alpha val="43137"/>
                    </a:srgbClr>
                  </a:outerShdw>
                </a:effectLst>
              </a:rPr>
              <a:t>Send forth your Spirit and they shall be created, </a:t>
            </a:r>
          </a:p>
          <a:p>
            <a:r>
              <a:rPr lang="en-US" sz="2800" b="1" dirty="0">
                <a:solidFill>
                  <a:schemeClr val="bg1"/>
                </a:solidFill>
                <a:effectLst>
                  <a:outerShdw blurRad="38100" dist="38100" dir="2700000" algn="tl">
                    <a:srgbClr val="000000">
                      <a:alpha val="43137"/>
                    </a:srgbClr>
                  </a:outerShdw>
                </a:effectLst>
              </a:rPr>
              <a:t>and you shall renew the face of the earth. </a:t>
            </a:r>
          </a:p>
          <a:p>
            <a:pPr>
              <a:lnSpc>
                <a:spcPct val="150000"/>
              </a:lnSpc>
              <a:spcBef>
                <a:spcPts val="0"/>
              </a:spcBef>
            </a:pPr>
            <a:r>
              <a:rPr lang="en-US" sz="2800" b="1" dirty="0">
                <a:solidFill>
                  <a:schemeClr val="bg1"/>
                </a:solidFill>
                <a:effectLst>
                  <a:outerShdw blurRad="38100" dist="38100" dir="2700000" algn="tl">
                    <a:srgbClr val="000000">
                      <a:alpha val="43137"/>
                    </a:srgbClr>
                  </a:outerShdw>
                </a:effectLst>
              </a:rPr>
              <a:t>Holy Mary, Mother of the Church. Pray for us. </a:t>
            </a:r>
          </a:p>
          <a:p>
            <a:pPr>
              <a:spcBef>
                <a:spcPts val="0"/>
              </a:spcBef>
            </a:pPr>
            <a:r>
              <a:rPr lang="en-US" sz="2800" b="1" dirty="0">
                <a:solidFill>
                  <a:schemeClr val="bg1"/>
                </a:solidFill>
                <a:effectLst>
                  <a:outerShdw blurRad="38100" dist="38100" dir="2700000" algn="tl">
                    <a:srgbClr val="000000">
                      <a:alpha val="43137"/>
                    </a:srgbClr>
                  </a:outerShdw>
                </a:effectLst>
              </a:rPr>
              <a:t>St Joseph. Pray for us. </a:t>
            </a:r>
          </a:p>
          <a:p>
            <a:pPr>
              <a:spcBef>
                <a:spcPts val="0"/>
              </a:spcBef>
            </a:pPr>
            <a:r>
              <a:rPr lang="en-US" sz="2800" b="1" dirty="0">
                <a:solidFill>
                  <a:schemeClr val="bg1"/>
                </a:solidFill>
                <a:effectLst>
                  <a:outerShdw blurRad="38100" dist="38100" dir="2700000" algn="tl">
                    <a:srgbClr val="000000">
                      <a:alpha val="43137"/>
                    </a:srgbClr>
                  </a:outerShdw>
                </a:effectLst>
              </a:rPr>
              <a:t>St Patrick. Pray for us. </a:t>
            </a:r>
          </a:p>
          <a:p>
            <a:pPr>
              <a:spcBef>
                <a:spcPts val="0"/>
              </a:spcBef>
            </a:pPr>
            <a:r>
              <a:rPr lang="en-US" sz="2800" b="1" dirty="0">
                <a:solidFill>
                  <a:schemeClr val="bg1"/>
                </a:solidFill>
                <a:effectLst>
                  <a:outerShdw blurRad="38100" dist="38100" dir="2700000" algn="tl">
                    <a:srgbClr val="000000">
                      <a:alpha val="43137"/>
                    </a:srgbClr>
                  </a:outerShdw>
                </a:effectLst>
              </a:rPr>
              <a:t>St Mary of the Cross MacKillop. Pray for us.</a:t>
            </a:r>
          </a:p>
          <a:p>
            <a:pPr>
              <a:spcBef>
                <a:spcPts val="0"/>
              </a:spcBef>
            </a:pPr>
            <a:r>
              <a:rPr lang="en-US" sz="2800" b="1" dirty="0">
                <a:solidFill>
                  <a:schemeClr val="bg1"/>
                </a:solidFill>
                <a:effectLst>
                  <a:outerShdw blurRad="38100" dist="38100" dir="2700000" algn="tl">
                    <a:srgbClr val="000000">
                      <a:alpha val="43137"/>
                    </a:srgbClr>
                  </a:outerShdw>
                </a:effectLst>
              </a:rPr>
              <a:t>St Clement of Rome. Pray for us.</a:t>
            </a:r>
            <a:endParaRPr lang="en-AU"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712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493240"/>
            <a:ext cx="10515600" cy="3096223"/>
          </a:xfrm>
        </p:spPr>
        <p:txBody>
          <a:bodyPr>
            <a:normAutofit fontScale="90000"/>
          </a:bodyPr>
          <a:lstStyle/>
          <a:p>
            <a:r>
              <a:rPr lang="en-AU" dirty="0">
                <a:solidFill>
                  <a:schemeClr val="accent4"/>
                </a:solidFill>
              </a:rPr>
              <a:t>Why Missions?</a:t>
            </a:r>
            <a:br>
              <a:rPr lang="en-AU" dirty="0">
                <a:solidFill>
                  <a:schemeClr val="accent4"/>
                </a:solidFill>
              </a:rPr>
            </a:br>
            <a:r>
              <a:rPr lang="en-AU" dirty="0">
                <a:solidFill>
                  <a:schemeClr val="accent4"/>
                </a:solidFill>
              </a:rPr>
              <a:t/>
            </a:r>
            <a:br>
              <a:rPr lang="en-AU" dirty="0">
                <a:solidFill>
                  <a:schemeClr val="accent4"/>
                </a:solidFill>
              </a:rPr>
            </a:br>
            <a:r>
              <a:rPr lang="en-AU" dirty="0">
                <a:solidFill>
                  <a:schemeClr val="accent4"/>
                </a:solidFill>
              </a:rPr>
              <a:t/>
            </a:r>
            <a:br>
              <a:rPr lang="en-AU" dirty="0">
                <a:solidFill>
                  <a:schemeClr val="accent4"/>
                </a:solidFill>
              </a:rPr>
            </a:br>
            <a:r>
              <a:rPr lang="en-AU" dirty="0">
                <a:solidFill>
                  <a:schemeClr val="accent4"/>
                </a:solidFill>
              </a:rPr>
              <a:t>Pope Francis video</a:t>
            </a:r>
          </a:p>
        </p:txBody>
      </p:sp>
      <p:sp>
        <p:nvSpPr>
          <p:cNvPr id="3" name="Text Placeholder 2"/>
          <p:cNvSpPr>
            <a:spLocks noGrp="1"/>
          </p:cNvSpPr>
          <p:nvPr>
            <p:ph type="body" idx="1"/>
          </p:nvPr>
        </p:nvSpPr>
        <p:spPr/>
        <p:txBody>
          <a:bodyPr/>
          <a:lstStyle/>
          <a:p>
            <a:r>
              <a:rPr lang="en-AU" dirty="0"/>
              <a:t>Prayer intention for the month of August 2021</a:t>
            </a:r>
          </a:p>
          <a:p>
            <a:r>
              <a:rPr lang="en-US" dirty="0">
                <a:hlinkClick r:id="rId3"/>
              </a:rPr>
              <a:t>https://youtu.be/ROhU2POS_o8</a:t>
            </a:r>
            <a:r>
              <a:rPr lang="en-US" dirty="0"/>
              <a:t> </a:t>
            </a:r>
            <a:endParaRPr lang="en-AU" dirty="0"/>
          </a:p>
        </p:txBody>
      </p:sp>
    </p:spTree>
    <p:extLst>
      <p:ext uri="{BB962C8B-B14F-4D97-AF65-F5344CB8AC3E}">
        <p14:creationId xmlns:p14="http://schemas.microsoft.com/office/powerpoint/2010/main" val="360055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Missions?</a:t>
            </a:r>
            <a:endParaRPr lang="en-AU" dirty="0"/>
          </a:p>
        </p:txBody>
      </p:sp>
      <p:sp>
        <p:nvSpPr>
          <p:cNvPr id="3" name="Content Placeholder 2"/>
          <p:cNvSpPr>
            <a:spLocks noGrp="1"/>
          </p:cNvSpPr>
          <p:nvPr>
            <p:ph idx="1"/>
          </p:nvPr>
        </p:nvSpPr>
        <p:spPr/>
        <p:txBody>
          <a:bodyPr>
            <a:normAutofit/>
          </a:bodyPr>
          <a:lstStyle/>
          <a:p>
            <a:pPr marL="0" lvl="0" indent="0">
              <a:lnSpc>
                <a:spcPct val="120000"/>
              </a:lnSpc>
              <a:spcBef>
                <a:spcPts val="0"/>
              </a:spcBef>
              <a:buNone/>
            </a:pPr>
            <a:r>
              <a:rPr lang="en-AU" dirty="0"/>
              <a:t>“I dream of a “missionary option, that is, a missionary impulse capable of transforming everything, so that the Church’s customs, ways of doing things, times and schedules, language and structures can be suitably channelled for the evangelization of today’s world rather than for her self-preservation. The renewal of structures demanded by pastoral conversion can only be understood in this light: as part of an effort to make them more mission-oriented, to make ordinary pastoral activity on every level more inclusive and open.” </a:t>
            </a:r>
            <a:r>
              <a:rPr lang="en-AU" sz="2400" dirty="0" err="1">
                <a:solidFill>
                  <a:srgbClr val="FFC000"/>
                </a:solidFill>
              </a:rPr>
              <a:t>Evangelii</a:t>
            </a:r>
            <a:r>
              <a:rPr lang="en-AU" sz="2400" dirty="0">
                <a:solidFill>
                  <a:srgbClr val="FFC000"/>
                </a:solidFill>
              </a:rPr>
              <a:t> </a:t>
            </a:r>
            <a:r>
              <a:rPr lang="en-AU" sz="2400" dirty="0" err="1">
                <a:solidFill>
                  <a:srgbClr val="FFC000"/>
                </a:solidFill>
              </a:rPr>
              <a:t>Gaudium</a:t>
            </a:r>
            <a:r>
              <a:rPr lang="en-AU" sz="2400" dirty="0">
                <a:solidFill>
                  <a:srgbClr val="FFC000"/>
                </a:solidFill>
              </a:rPr>
              <a:t> §27</a:t>
            </a:r>
            <a:endParaRPr lang="en-AU" sz="2000" dirty="0">
              <a:solidFill>
                <a:srgbClr val="FFC000"/>
              </a:solidFill>
            </a:endParaRPr>
          </a:p>
          <a:p>
            <a:pPr marL="0" indent="0">
              <a:lnSpc>
                <a:spcPct val="120000"/>
              </a:lnSpc>
              <a:spcBef>
                <a:spcPts val="0"/>
              </a:spcBef>
              <a:buNone/>
            </a:pPr>
            <a:endParaRPr lang="en-AU"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9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3411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AU" dirty="0">
                <a:solidFill>
                  <a:schemeClr val="accent4"/>
                </a:solidFill>
              </a:rPr>
              <a:t>What might we ask of our local parish? </a:t>
            </a:r>
          </a:p>
        </p:txBody>
      </p:sp>
      <p:sp>
        <p:nvSpPr>
          <p:cNvPr id="3" name="Content Placeholder 2"/>
          <p:cNvSpPr>
            <a:spLocks noGrp="1"/>
          </p:cNvSpPr>
          <p:nvPr>
            <p:ph idx="1"/>
          </p:nvPr>
        </p:nvSpPr>
        <p:spPr>
          <a:xfrm>
            <a:off x="523783" y="1825625"/>
            <a:ext cx="10220417" cy="3026930"/>
          </a:xfrm>
        </p:spPr>
        <p:txBody>
          <a:bodyPr>
            <a:normAutofit/>
          </a:bodyPr>
          <a:lstStyle/>
          <a:p>
            <a:pPr marL="269875" lvl="1" indent="-269875"/>
            <a:r>
              <a:rPr lang="en-AU" dirty="0"/>
              <a:t>Is it </a:t>
            </a:r>
            <a:r>
              <a:rPr lang="en-AU" b="1" dirty="0"/>
              <a:t>in contact with the homes and lives of its people</a:t>
            </a:r>
            <a:r>
              <a:rPr lang="en-AU" dirty="0"/>
              <a:t>?</a:t>
            </a:r>
          </a:p>
          <a:p>
            <a:pPr marL="269875" lvl="1" indent="-269875"/>
            <a:r>
              <a:rPr lang="en-AU" dirty="0"/>
              <a:t>Is it </a:t>
            </a:r>
            <a:r>
              <a:rPr lang="en-AU" b="1" dirty="0"/>
              <a:t>an environment for hearing God's word, for growth in the Christian life, for dialogue, proclamation, charitable outreach, worship and celebration</a:t>
            </a:r>
            <a:r>
              <a:rPr lang="en-AU" dirty="0"/>
              <a:t>?</a:t>
            </a:r>
          </a:p>
          <a:p>
            <a:pPr marL="269875" lvl="1" indent="-269875"/>
            <a:r>
              <a:rPr lang="en-AU" dirty="0"/>
              <a:t>Does it </a:t>
            </a:r>
            <a:r>
              <a:rPr lang="en-AU" b="1" dirty="0"/>
              <a:t>encourage and train its members to be evangelisers</a:t>
            </a:r>
            <a:r>
              <a:rPr lang="en-AU" dirty="0"/>
              <a:t>?</a:t>
            </a:r>
          </a:p>
          <a:p>
            <a:pPr marL="269875" lvl="1" indent="-269875"/>
            <a:r>
              <a:rPr lang="en-AU" dirty="0"/>
              <a:t>Is it </a:t>
            </a:r>
            <a:r>
              <a:rPr lang="en-AU" b="1" dirty="0"/>
              <a:t>a sanctuary where the thirsty come to drink in the midst of their journey, and a centre of constant missionary outreach</a:t>
            </a:r>
            <a:r>
              <a:rPr lang="en-AU" dirty="0"/>
              <a:t>?</a:t>
            </a:r>
          </a:p>
          <a:p>
            <a:pPr marL="269875" lvl="1" indent="-269875" algn="r">
              <a:buNone/>
            </a:pPr>
            <a:r>
              <a:rPr lang="en-AU" sz="1600" dirty="0"/>
              <a:t>(from </a:t>
            </a:r>
            <a:r>
              <a:rPr lang="en-AU" sz="1600" i="1" dirty="0" err="1"/>
              <a:t>Evangelii</a:t>
            </a:r>
            <a:r>
              <a:rPr lang="en-AU" sz="1600" i="1" dirty="0"/>
              <a:t> </a:t>
            </a:r>
            <a:r>
              <a:rPr lang="en-AU" sz="1600" i="1" dirty="0" err="1"/>
              <a:t>Gaudium</a:t>
            </a:r>
            <a:r>
              <a:rPr lang="en-AU" sz="1600" i="1" dirty="0"/>
              <a:t> </a:t>
            </a:r>
            <a:r>
              <a:rPr lang="en-AU" sz="1600" dirty="0"/>
              <a:t>§28)</a:t>
            </a:r>
            <a:endParaRPr lang="en-AU" sz="1800" dirty="0"/>
          </a:p>
        </p:txBody>
      </p:sp>
      <p:sp>
        <p:nvSpPr>
          <p:cNvPr id="4" name="TextBox 3"/>
          <p:cNvSpPr txBox="1"/>
          <p:nvPr/>
        </p:nvSpPr>
        <p:spPr>
          <a:xfrm>
            <a:off x="801210" y="4717328"/>
            <a:ext cx="10515600" cy="107721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bg1"/>
                </a:solidFill>
                <a:effectLst/>
                <a:uLnTx/>
                <a:uFillTx/>
                <a:latin typeface="Calibri" panose="020F0502020204030204"/>
                <a:ea typeface="+mn-ea"/>
                <a:cs typeface="+mn-cs"/>
              </a:rPr>
              <a:t>How can we arrange our parishes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bg1"/>
                </a:solidFill>
                <a:effectLst/>
                <a:uLnTx/>
                <a:uFillTx/>
                <a:latin typeface="Calibri" panose="020F0502020204030204"/>
                <a:ea typeface="+mn-ea"/>
                <a:cs typeface="+mn-cs"/>
              </a:rPr>
              <a:t>to do this more effectively? </a:t>
            </a:r>
            <a:endParaRPr kumimoji="0" lang="en-AU" sz="32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1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314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 Mission?</a:t>
            </a:r>
            <a:endParaRPr lang="en-AU" dirty="0"/>
          </a:p>
        </p:txBody>
      </p:sp>
      <p:sp>
        <p:nvSpPr>
          <p:cNvPr id="3" name="Content Placeholder 2"/>
          <p:cNvSpPr>
            <a:spLocks noGrp="1"/>
          </p:cNvSpPr>
          <p:nvPr>
            <p:ph idx="1"/>
          </p:nvPr>
        </p:nvSpPr>
        <p:spPr/>
        <p:txBody>
          <a:bodyPr>
            <a:normAutofit/>
          </a:bodyPr>
          <a:lstStyle/>
          <a:p>
            <a:pPr marL="0" indent="0" algn="ctr">
              <a:buNone/>
            </a:pPr>
            <a:r>
              <a:rPr lang="en-AU" sz="3200" i="1" dirty="0"/>
              <a:t>“A distinctive faith locality that lends itself to being lived out in family-like arrangements.”</a:t>
            </a:r>
            <a:endParaRPr lang="en-AU" sz="3200" dirty="0"/>
          </a:p>
          <a:p>
            <a:pPr marL="0" indent="0">
              <a:buNone/>
            </a:pPr>
            <a:r>
              <a:rPr lang="en-AU" dirty="0"/>
              <a:t> </a:t>
            </a:r>
          </a:p>
          <a:p>
            <a:pPr lvl="0"/>
            <a:r>
              <a:rPr lang="en-AU" dirty="0"/>
              <a:t>A local area, with commonalities in history, demographics, geography</a:t>
            </a:r>
          </a:p>
          <a:p>
            <a:pPr lvl="0"/>
            <a:r>
              <a:rPr lang="en-US" dirty="0"/>
              <a:t>A collaborative focus on evangelization, worship, formation and outreach </a:t>
            </a:r>
            <a:endParaRPr lang="en-AU" dirty="0"/>
          </a:p>
          <a:p>
            <a:r>
              <a:rPr lang="en-AU" dirty="0"/>
              <a:t>A family of communities, working together for vibrancy, vitality and viability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886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 Mission?</a:t>
            </a:r>
            <a:endParaRPr lang="en-AU" dirty="0"/>
          </a:p>
        </p:txBody>
      </p:sp>
      <p:sp>
        <p:nvSpPr>
          <p:cNvPr id="3" name="Content Placeholder 2"/>
          <p:cNvSpPr>
            <a:spLocks noGrp="1"/>
          </p:cNvSpPr>
          <p:nvPr>
            <p:ph idx="1"/>
          </p:nvPr>
        </p:nvSpPr>
        <p:spPr/>
        <p:txBody>
          <a:bodyPr>
            <a:normAutofit lnSpcReduction="10000"/>
          </a:bodyPr>
          <a:lstStyle/>
          <a:p>
            <a:pPr marL="0" indent="0" algn="ctr">
              <a:buNone/>
            </a:pPr>
            <a:r>
              <a:rPr lang="en-AU" sz="3200" i="1" dirty="0"/>
              <a:t>“A reordering of ministerial and material resourcing”</a:t>
            </a:r>
            <a:endParaRPr lang="en-AU" sz="3200" dirty="0"/>
          </a:p>
          <a:p>
            <a:pPr marL="0" indent="0">
              <a:buNone/>
            </a:pPr>
            <a:r>
              <a:rPr lang="en-AU" dirty="0"/>
              <a:t> </a:t>
            </a:r>
          </a:p>
          <a:p>
            <a:pPr lvl="0"/>
            <a:r>
              <a:rPr lang="en-AU" dirty="0"/>
              <a:t>A leadership of at least two priests, working as a team, and living a common life</a:t>
            </a:r>
          </a:p>
          <a:p>
            <a:pPr lvl="0"/>
            <a:r>
              <a:rPr lang="en-AU" dirty="0"/>
              <a:t>A strategic and operational decision making mechanism with key lay leadership</a:t>
            </a:r>
          </a:p>
          <a:p>
            <a:pPr lvl="0"/>
            <a:r>
              <a:rPr lang="en-US" dirty="0"/>
              <a:t>Intentional co-responsibility of all of the people of God</a:t>
            </a:r>
            <a:endParaRPr lang="en-AU" dirty="0"/>
          </a:p>
          <a:p>
            <a:pPr lvl="0"/>
            <a:r>
              <a:rPr lang="en-AU" dirty="0"/>
              <a:t>A pooling and sharing of resources and administrative functions</a:t>
            </a:r>
          </a:p>
          <a:p>
            <a:pPr lvl="0"/>
            <a:r>
              <a:rPr lang="en-AU" dirty="0"/>
              <a:t>A move towards shared arrangements across communities</a:t>
            </a:r>
          </a:p>
          <a:p>
            <a:pPr marL="0" indent="0">
              <a:buNone/>
            </a:pP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472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solidFill>
              </a:rPr>
              <a:t>A mission is </a:t>
            </a:r>
            <a:r>
              <a:rPr lang="en-US" b="1" u="sng" dirty="0">
                <a:solidFill>
                  <a:schemeClr val="accent4"/>
                </a:solidFill>
              </a:rPr>
              <a:t>not</a:t>
            </a:r>
            <a:r>
              <a:rPr lang="en-US" b="1" dirty="0">
                <a:solidFill>
                  <a:schemeClr val="accent4"/>
                </a:solidFill>
              </a:rPr>
              <a:t>:</a:t>
            </a:r>
            <a:endParaRPr lang="en-AU" b="1" dirty="0">
              <a:solidFill>
                <a:schemeClr val="accent4"/>
              </a:solidFill>
            </a:endParaRPr>
          </a:p>
        </p:txBody>
      </p:sp>
      <p:sp>
        <p:nvSpPr>
          <p:cNvPr id="3" name="Content Placeholder 2"/>
          <p:cNvSpPr>
            <a:spLocks noGrp="1"/>
          </p:cNvSpPr>
          <p:nvPr>
            <p:ph idx="1"/>
          </p:nvPr>
        </p:nvSpPr>
        <p:spPr/>
        <p:txBody>
          <a:bodyPr/>
          <a:lstStyle/>
          <a:p>
            <a:r>
              <a:rPr lang="en-AU" dirty="0"/>
              <a:t>Aimed at closing down parishes</a:t>
            </a:r>
          </a:p>
          <a:p>
            <a:r>
              <a:rPr lang="en-AU" dirty="0"/>
              <a:t>focussed purely on data</a:t>
            </a:r>
          </a:p>
          <a:p>
            <a:r>
              <a:rPr lang="en-AU" dirty="0"/>
              <a:t>driven by clergy shortages or falling parishioner numbers</a:t>
            </a:r>
          </a:p>
          <a:p>
            <a:r>
              <a:rPr lang="en-AU" dirty="0"/>
              <a:t>aimed at destroying local community diversity and culture</a:t>
            </a:r>
          </a:p>
          <a:p>
            <a:r>
              <a:rPr lang="en-AU" dirty="0"/>
              <a:t>creating centralised clerical leadership </a:t>
            </a:r>
          </a:p>
          <a:p>
            <a:r>
              <a:rPr lang="en-AU" dirty="0"/>
              <a:t>a plan to take over parish assets and finances.</a:t>
            </a:r>
          </a:p>
          <a:p>
            <a:pPr marL="0" indent="0">
              <a:buNone/>
            </a:pPr>
            <a:endParaRPr lang="en-AU" dirty="0"/>
          </a:p>
        </p:txBody>
      </p:sp>
    </p:spTree>
    <p:extLst>
      <p:ext uri="{BB962C8B-B14F-4D97-AF65-F5344CB8AC3E}">
        <p14:creationId xmlns:p14="http://schemas.microsoft.com/office/powerpoint/2010/main" val="14271633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473</Words>
  <Application>Microsoft Office PowerPoint</Application>
  <PresentationFormat>Widescreen</PresentationFormat>
  <Paragraphs>69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1_Office Theme</vt:lpstr>
      <vt:lpstr>Take the Way of the Gospel</vt:lpstr>
      <vt:lpstr>Why Missions?   Pope Francis video</vt:lpstr>
      <vt:lpstr>Why Missions?</vt:lpstr>
      <vt:lpstr>PowerPoint Presentation</vt:lpstr>
      <vt:lpstr>What might we ask of our local parish? </vt:lpstr>
      <vt:lpstr>PowerPoint Presentation</vt:lpstr>
      <vt:lpstr>What is a Mission?</vt:lpstr>
      <vt:lpstr>What is a Mission?</vt:lpstr>
      <vt:lpstr>A mission is not:</vt:lpstr>
      <vt:lpstr>PowerPoint Presentation</vt:lpstr>
      <vt:lpstr>Questions to begin our Discernment:  Where are we now?</vt:lpstr>
      <vt:lpstr>Take the Way of the Gospel Re-Imagining our Local Church as Mission Communities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the Way of the Gospel</dc:title>
  <dc:creator>Franka Waters</dc:creator>
  <cp:lastModifiedBy>Parish</cp:lastModifiedBy>
  <cp:revision>1</cp:revision>
  <dcterms:created xsi:type="dcterms:W3CDTF">2021-10-13T23:32:32Z</dcterms:created>
  <dcterms:modified xsi:type="dcterms:W3CDTF">2021-10-14T03:08:51Z</dcterms:modified>
</cp:coreProperties>
</file>